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06134-BCDA-495C-8DB8-5FE62E4E24C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DD539-676B-4ADB-AA4B-B4AEED818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3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DD539-676B-4ADB-AA4B-B4AEED81828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648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4874-2734-4DDB-9C5D-D6FE61299025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962-B886-4A56-9E14-B43DD8306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7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4874-2734-4DDB-9C5D-D6FE61299025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962-B886-4A56-9E14-B43DD8306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4874-2734-4DDB-9C5D-D6FE61299025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962-B886-4A56-9E14-B43DD8306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18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4874-2734-4DDB-9C5D-D6FE61299025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962-B886-4A56-9E14-B43DD83068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9517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4874-2734-4DDB-9C5D-D6FE61299025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962-B886-4A56-9E14-B43DD8306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074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4874-2734-4DDB-9C5D-D6FE61299025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962-B886-4A56-9E14-B43DD8306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876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4874-2734-4DDB-9C5D-D6FE61299025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962-B886-4A56-9E14-B43DD8306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58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4874-2734-4DDB-9C5D-D6FE61299025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962-B886-4A56-9E14-B43DD8306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1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4874-2734-4DDB-9C5D-D6FE61299025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962-B886-4A56-9E14-B43DD8306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9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4874-2734-4DDB-9C5D-D6FE61299025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962-B886-4A56-9E14-B43DD8306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8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4874-2734-4DDB-9C5D-D6FE61299025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962-B886-4A56-9E14-B43DD8306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5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4874-2734-4DDB-9C5D-D6FE61299025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962-B886-4A56-9E14-B43DD8306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9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4874-2734-4DDB-9C5D-D6FE61299025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962-B886-4A56-9E14-B43DD8306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80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4874-2734-4DDB-9C5D-D6FE61299025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962-B886-4A56-9E14-B43DD8306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4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4874-2734-4DDB-9C5D-D6FE61299025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962-B886-4A56-9E14-B43DD8306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8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4874-2734-4DDB-9C5D-D6FE61299025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962-B886-4A56-9E14-B43DD8306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85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4874-2734-4DDB-9C5D-D6FE61299025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5962-B886-4A56-9E14-B43DD8306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3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84874-2734-4DDB-9C5D-D6FE61299025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55962-B886-4A56-9E14-B43DD8306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372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244" y="1118780"/>
            <a:ext cx="9733512" cy="2852737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C000"/>
                </a:solidFill>
                <a:cs typeface="Arabic Typesetting" panose="03020402040406030203" pitchFamily="66" charset="-78"/>
              </a:rPr>
              <a:t/>
            </a:r>
            <a:br>
              <a:rPr lang="ru-RU" i="1" dirty="0" smtClean="0">
                <a:solidFill>
                  <a:srgbClr val="FFC000"/>
                </a:solidFill>
                <a:cs typeface="Arabic Typesetting" panose="03020402040406030203" pitchFamily="66" charset="-78"/>
              </a:rPr>
            </a:br>
            <a:r>
              <a:rPr lang="ru-RU" i="1" dirty="0">
                <a:solidFill>
                  <a:srgbClr val="FFC000"/>
                </a:solidFill>
                <a:cs typeface="Arabic Typesetting" panose="03020402040406030203" pitchFamily="66" charset="-78"/>
              </a:rPr>
              <a:t/>
            </a:r>
            <a:br>
              <a:rPr lang="ru-RU" i="1" dirty="0">
                <a:solidFill>
                  <a:srgbClr val="FFC000"/>
                </a:solidFill>
                <a:cs typeface="Arabic Typesetting" panose="03020402040406030203" pitchFamily="66" charset="-78"/>
              </a:rPr>
            </a:br>
            <a:r>
              <a:rPr lang="ru-RU" i="1" smtClean="0">
                <a:solidFill>
                  <a:srgbClr val="FFC000"/>
                </a:solidFill>
                <a:cs typeface="Arabic Typesetting" panose="03020402040406030203" pitchFamily="66" charset="-78"/>
              </a:rPr>
              <a:t/>
            </a:r>
            <a:br>
              <a:rPr lang="ru-RU" i="1" smtClean="0">
                <a:solidFill>
                  <a:srgbClr val="FFC000"/>
                </a:solidFill>
                <a:cs typeface="Arabic Typesetting" panose="03020402040406030203" pitchFamily="66" charset="-78"/>
              </a:rPr>
            </a:br>
            <a:r>
              <a:rPr lang="ru-RU" i="1" smtClean="0">
                <a:solidFill>
                  <a:srgbClr val="FFC000"/>
                </a:solidFill>
                <a:cs typeface="Arabic Typesetting" panose="03020402040406030203" pitchFamily="66" charset="-78"/>
              </a:rPr>
              <a:t>«ПреОДоЛЕНиЕ</a:t>
            </a:r>
            <a:r>
              <a:rPr lang="ru-RU" i="1" dirty="0" smtClean="0">
                <a:solidFill>
                  <a:srgbClr val="FFC000"/>
                </a:solidFill>
                <a:cs typeface="Arabic Typesetting" panose="03020402040406030203" pitchFamily="66" charset="-78"/>
              </a:rPr>
              <a:t> </a:t>
            </a:r>
            <a:r>
              <a:rPr lang="ru-RU" i="1" dirty="0" smtClean="0">
                <a:solidFill>
                  <a:srgbClr val="FFC000"/>
                </a:solidFill>
                <a:cs typeface="Arabic Typesetting" panose="03020402040406030203" pitchFamily="66" charset="-78"/>
              </a:rPr>
              <a:t>ТРУДНОСТЕЙ И КОНСТРУКТИВНЫЕ ФОРМЫ РАЗРЕШЕНИЯ КОНФЛИКТОВ, ВОЗНИКАЮЩИХ У НЕСОВЕРШЕННОЛЕТНИХ ВО ВРЕМЯ УЧЕБНОГО </a:t>
            </a:r>
            <a:r>
              <a:rPr lang="ru-RU" i="1" dirty="0" smtClean="0">
                <a:solidFill>
                  <a:srgbClr val="FFC000"/>
                </a:solidFill>
                <a:cs typeface="Arabic Typesetting" panose="03020402040406030203" pitchFamily="66" charset="-78"/>
              </a:rPr>
              <a:t>ПРОЦЕССА »</a:t>
            </a:r>
            <a:r>
              <a:rPr lang="ru-RU" i="1" dirty="0" smtClean="0">
                <a:solidFill>
                  <a:srgbClr val="FFC000"/>
                </a:solidFill>
                <a:cs typeface="Arabic Typesetting" panose="03020402040406030203" pitchFamily="66" charset="-78"/>
              </a:rPr>
              <a:t/>
            </a:r>
            <a:br>
              <a:rPr lang="ru-RU" i="1" dirty="0" smtClean="0">
                <a:solidFill>
                  <a:srgbClr val="FFC000"/>
                </a:solidFill>
                <a:cs typeface="Arabic Typesetting" panose="03020402040406030203" pitchFamily="66" charset="-78"/>
              </a:rPr>
            </a:br>
            <a:endParaRPr lang="ru-RU" i="1" dirty="0">
              <a:solidFill>
                <a:srgbClr val="FFC000"/>
              </a:solidFill>
              <a:cs typeface="Arabic Typesetting" panose="03020402040406030203" pitchFamily="66" charset="-7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FFC000"/>
                </a:solidFill>
                <a:cs typeface="Arabic Typesetting" panose="03020402040406030203" pitchFamily="66" charset="-78"/>
              </a:rPr>
              <a:t>Н.А. Хмелевская</a:t>
            </a:r>
            <a:endParaRPr lang="ru-RU" b="1" dirty="0">
              <a:solidFill>
                <a:srgbClr val="FFC000"/>
              </a:solidFill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451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268" y="0"/>
            <a:ext cx="9412629" cy="1232533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конкуренция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4385" y="5441855"/>
            <a:ext cx="9733512" cy="1500187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Конкуренция</a:t>
            </a:r>
            <a:r>
              <a:rPr lang="ru-RU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состязательность, соперничество на </a:t>
            </a:r>
            <a:endParaRPr lang="ru-RU" b="1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каком-либо </a:t>
            </a:r>
            <a:r>
              <a:rPr lang="ru-RU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поприще. </a:t>
            </a:r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7" y="1232533"/>
            <a:ext cx="5978068" cy="416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070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244" y="395969"/>
            <a:ext cx="9733512" cy="1049654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Уклонение от конфликта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9359" y="5800902"/>
            <a:ext cx="9733512" cy="541242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от конфликта, связанный с отсутствием настойчивости</a:t>
            </a:r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94" y="1542383"/>
            <a:ext cx="5670010" cy="3656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9" t="16866" r="1429" b="11245"/>
          <a:stretch/>
        </p:blipFill>
        <p:spPr>
          <a:xfrm>
            <a:off x="6730842" y="1366591"/>
            <a:ext cx="3528658" cy="4513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882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244" y="-1426369"/>
            <a:ext cx="9733512" cy="2852737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приспособление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8776" y="2236424"/>
            <a:ext cx="6907576" cy="2831335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тратегия</a:t>
            </a:r>
            <a:r>
              <a:rPr lang="ru-RU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поведения в ситуации конфликта, </a:t>
            </a:r>
            <a:endParaRPr lang="ru-RU" b="1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суть</a:t>
            </a:r>
            <a:r>
              <a:rPr lang="ru-RU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которой в отказе от всяких претензий и </a:t>
            </a:r>
            <a:endParaRPr lang="ru-RU" b="1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полное</a:t>
            </a:r>
            <a:r>
              <a:rPr lang="ru-RU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условий,</a:t>
            </a:r>
          </a:p>
          <a:p>
            <a:pPr algn="just"/>
            <a:r>
              <a:rPr lang="ru-RU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продиктованных</a:t>
            </a:r>
            <a:r>
              <a:rPr lang="ru-RU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лидирующей стороной. </a:t>
            </a:r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7" r="11784" b="-17941"/>
          <a:stretch/>
        </p:blipFill>
        <p:spPr>
          <a:xfrm>
            <a:off x="656367" y="1386078"/>
            <a:ext cx="3854450" cy="614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0975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245" y="-1778909"/>
            <a:ext cx="9733512" cy="2852737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сотрудничество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9245" y="5155894"/>
            <a:ext cx="9733512" cy="74914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в обучении  – совместная, взаимосвязанная деятельность </a:t>
            </a:r>
            <a:r>
              <a:rPr lang="ru-RU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построенная на демократических принципах, ориентированная на достижение осознаваемых, личностно значимых целей как </a:t>
            </a:r>
            <a:r>
              <a:rPr lang="ru-RU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воспитанниками, 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и </a:t>
            </a:r>
            <a:r>
              <a:rPr lang="ru-RU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14" y="1073828"/>
            <a:ext cx="6771701" cy="3809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4299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244" y="161467"/>
            <a:ext cx="9733512" cy="1032237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компромисс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6988" y="5480890"/>
            <a:ext cx="9178023" cy="7505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конфликтной ситуации путём совместных уступок.</a:t>
            </a:r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503" y="1193704"/>
            <a:ext cx="7158516" cy="4287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3522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Спасибо за внимание!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4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42" y="494211"/>
            <a:ext cx="9499716" cy="5728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232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068" y="1367245"/>
            <a:ext cx="9978687" cy="76635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педагога</a:t>
            </a:r>
            <a:r>
              <a:rPr lang="ru-RU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23702" y="2429692"/>
            <a:ext cx="9726139" cy="23329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казать помощь несовершеннолетнему, поддержать его, развивать необходимые навыки и умения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2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325" y="117295"/>
            <a:ext cx="9612928" cy="100611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Особенности детей: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5325" y="1375954"/>
            <a:ext cx="9630345" cy="1052739"/>
          </a:xfrm>
        </p:spPr>
        <p:txBody>
          <a:bodyPr>
            <a:noAutofit/>
          </a:bodyPr>
          <a:lstStyle/>
          <a:p>
            <a:pPr marL="342900" indent="-342900" algn="just">
              <a:buFontTx/>
              <a:buChar char="-"/>
            </a:pPr>
            <a:r>
              <a:rPr lang="ru-RU" dirty="0"/>
              <a:t>у</a:t>
            </a:r>
            <a:r>
              <a:rPr lang="ru-RU" dirty="0" smtClean="0"/>
              <a:t>чёба даётся ребенку с трудом;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/>
              <a:t>не сформированы волевые черты;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н</a:t>
            </a:r>
            <a:r>
              <a:rPr lang="ru-RU" dirty="0" smtClean="0"/>
              <a:t>изкая эффективность обучения;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ренебрежение общими правилами поведения;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б</a:t>
            </a:r>
            <a:r>
              <a:rPr lang="ru-RU" dirty="0" smtClean="0"/>
              <a:t>оязнь ошибиться;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д</a:t>
            </a:r>
            <a:r>
              <a:rPr lang="ru-RU" dirty="0" smtClean="0"/>
              <a:t>ети-фантазёры;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б</a:t>
            </a:r>
            <a:r>
              <a:rPr lang="ru-RU" dirty="0" smtClean="0"/>
              <a:t>езответственный подход к учёбе;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ж</a:t>
            </a:r>
            <a:r>
              <a:rPr lang="ru-RU" dirty="0" smtClean="0"/>
              <a:t>елание выделиться.</a:t>
            </a:r>
          </a:p>
          <a:p>
            <a:pPr marL="342900" indent="-342900" algn="just">
              <a:buFontTx/>
              <a:buChar char="-"/>
            </a:pPr>
            <a:endParaRPr lang="ru-RU" dirty="0" smtClean="0"/>
          </a:p>
          <a:p>
            <a:pPr marL="342900" indent="-342900" algn="just">
              <a:buFontTx/>
              <a:buChar char="-"/>
            </a:pPr>
            <a:endParaRPr lang="ru-RU" dirty="0" smtClean="0"/>
          </a:p>
          <a:p>
            <a:pPr marL="342900" indent="-342900" algn="just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83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741" y="-2425609"/>
            <a:ext cx="9733512" cy="28527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0559" y="1053737"/>
            <a:ext cx="10711543" cy="4048488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в ходе процесса обучения вызывается </a:t>
            </a:r>
            <a:r>
              <a:rPr lang="ru-RU" sz="11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следующими тремя группами причин, </a:t>
            </a:r>
            <a:r>
              <a:rPr lang="ru-RU" sz="11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обусловленными:</a:t>
            </a:r>
          </a:p>
          <a:p>
            <a:endParaRPr lang="ru-RU" sz="2600" b="1" dirty="0" smtClean="0">
              <a:solidFill>
                <a:srgbClr val="FFC000"/>
              </a:solidFill>
              <a:effectLst/>
            </a:endParaRPr>
          </a:p>
          <a:p>
            <a:pPr algn="just"/>
            <a:r>
              <a:rPr lang="ru-RU" sz="5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учебно-воспитательным процессом;</a:t>
            </a:r>
          </a:p>
          <a:p>
            <a:pPr algn="just"/>
            <a:r>
              <a:rPr lang="ru-RU" sz="9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психологическими </a:t>
            </a:r>
            <a:r>
              <a:rPr lang="ru-RU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 </a:t>
            </a:r>
            <a:r>
              <a:rPr lang="ru-RU" sz="9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человеческих взаимоотношений</a:t>
            </a:r>
            <a:r>
              <a:rPr lang="ru-RU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их симпатиями и антипатиями, действиями </a:t>
            </a:r>
            <a:r>
              <a:rPr lang="ru-RU" sz="9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педагога, </a:t>
            </a:r>
            <a:r>
              <a:rPr lang="ru-RU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плохой психологической коммуникацией и т. д.;</a:t>
            </a:r>
          </a:p>
          <a:p>
            <a:pPr algn="just"/>
            <a:r>
              <a:rPr lang="ru-RU" sz="9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личностным </a:t>
            </a:r>
            <a:r>
              <a:rPr lang="ru-RU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своеобразием </a:t>
            </a:r>
            <a:r>
              <a:rPr lang="ru-RU" sz="9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воспитанников, </a:t>
            </a:r>
            <a:r>
              <a:rPr lang="ru-RU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неумением, контролировать свое эмоциональное состояние, агрессивностью, некоммуникабельностью.</a:t>
            </a:r>
          </a:p>
          <a:p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13125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341326" y="609601"/>
            <a:ext cx="3926230" cy="487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 rot="10800000" flipV="1">
            <a:off x="2072640" y="5244806"/>
            <a:ext cx="7063015" cy="11762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освоении школьной программы, боязнь 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ошибиться</a:t>
            </a:r>
            <a:endParaRPr lang="ru-RU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" t="15873" r="-1130" b="8762"/>
          <a:stretch/>
        </p:blipFill>
        <p:spPr>
          <a:xfrm>
            <a:off x="1438250" y="304801"/>
            <a:ext cx="3477773" cy="4663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1" t="27301" r="1581" b="7302"/>
          <a:stretch/>
        </p:blipFill>
        <p:spPr>
          <a:xfrm>
            <a:off x="6345918" y="630318"/>
            <a:ext cx="3854450" cy="44849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078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9243" y="5059680"/>
            <a:ext cx="9663843" cy="1132543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эффективность обучения, пренебрежение общими правилами поведения </a:t>
            </a:r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97" y="283671"/>
            <a:ext cx="3223543" cy="4755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9" t="12852" r="1429" b="14054"/>
          <a:stretch/>
        </p:blipFill>
        <p:spPr>
          <a:xfrm>
            <a:off x="6294304" y="155024"/>
            <a:ext cx="3854450" cy="5012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04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5954" y="748937"/>
            <a:ext cx="9539572" cy="1375955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 разрешения конфликтов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28724" y="2473235"/>
            <a:ext cx="9586802" cy="289895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-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чёткая формулировка требований;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-использование координирующих механизмов;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-установление общих целей, формирование общих ценностей;</a:t>
            </a:r>
          </a:p>
        </p:txBody>
      </p:sp>
    </p:spTree>
    <p:extLst>
      <p:ext uri="{BB962C8B-B14F-4D97-AF65-F5344CB8AC3E}">
        <p14:creationId xmlns:p14="http://schemas.microsoft.com/office/powerpoint/2010/main" val="45617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244" y="657227"/>
            <a:ext cx="9733512" cy="1720214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Стили разрешения конфликтов:</a:t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3040" y="2220686"/>
            <a:ext cx="9499716" cy="2881539"/>
          </a:xfrm>
        </p:spPr>
        <p:txBody>
          <a:bodyPr/>
          <a:lstStyle/>
          <a:p>
            <a:pPr marL="342900" indent="-342900" algn="just"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тиль конкуренции;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тиль уклонения;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тиль приспособления;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тиль сотрудничества;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тиль компромисса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677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103</TotalTime>
  <Words>203</Words>
  <Application>Microsoft Office PowerPoint</Application>
  <PresentationFormat>Широкоэкранный</PresentationFormat>
  <Paragraphs>48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Arabic Typesetting</vt:lpstr>
      <vt:lpstr>Arial</vt:lpstr>
      <vt:lpstr>Bookman Old Style</vt:lpstr>
      <vt:lpstr>Calibri</vt:lpstr>
      <vt:lpstr>Rockwell</vt:lpstr>
      <vt:lpstr>Times New Roman</vt:lpstr>
      <vt:lpstr>Damask</vt:lpstr>
      <vt:lpstr>   «ПреОДоЛЕНиЕ ТРУДНОСТЕЙ И КОНСТРУКТИВНЫЕ ФОРМЫ РАЗРЕШЕНИЯ КОНФЛИКТОВ, ВОЗНИКАЮЩИХ У НЕСОВЕРШЕННОЛЕТНИХ ВО ВРЕМЯ УЧЕБНОГО ПРОЦЕССА » </vt:lpstr>
      <vt:lpstr>Презентация PowerPoint</vt:lpstr>
      <vt:lpstr>Задача педагога: </vt:lpstr>
      <vt:lpstr>Особенности детей:</vt:lpstr>
      <vt:lpstr>Презентация PowerPoint</vt:lpstr>
      <vt:lpstr>Презентация PowerPoint</vt:lpstr>
      <vt:lpstr>Презентация PowerPoint</vt:lpstr>
      <vt:lpstr>Основные методы разрешения конфликтов</vt:lpstr>
      <vt:lpstr>Стили разрешения конфликтов: </vt:lpstr>
      <vt:lpstr>конкуренция</vt:lpstr>
      <vt:lpstr>Уклонение от конфликта</vt:lpstr>
      <vt:lpstr>приспособление</vt:lpstr>
      <vt:lpstr>сотрудничество</vt:lpstr>
      <vt:lpstr>компромисс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«ПрЕОДоЛЕНиЕ ТРУДНОСТЕЙ И КОНСТРУКТИВНЫЕ ФОРМЫ РАЗРЕШЕНИЯ КОНФЛИКТОВ, ВОЗНИКАЮЩИХ У НЕСОВЕРШЕННОЛЕТНИХ ВО ВРЕМЯ УЧЕБНОГО ПРОЦЕССА» </dc:title>
  <dc:creator>Admin</dc:creator>
  <cp:lastModifiedBy>user</cp:lastModifiedBy>
  <cp:revision>12</cp:revision>
  <dcterms:created xsi:type="dcterms:W3CDTF">2019-03-21T08:30:26Z</dcterms:created>
  <dcterms:modified xsi:type="dcterms:W3CDTF">2019-03-21T13:49:38Z</dcterms:modified>
</cp:coreProperties>
</file>