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EEC6A"/>
    <a:srgbClr val="E0F29C"/>
    <a:srgbClr val="800000"/>
    <a:srgbClr val="CC00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9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9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F30CA1-1BC6-4D36-8D95-C44AB63A3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95DD-8603-4318-B00A-80E660A40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EF68-E29D-4CF0-9012-6637AC4CA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3F73-26CD-4B59-A465-836FCF9CB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6708-1C23-4F0D-AA26-E20ACE8D1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0777-2170-458B-B07D-4CEA7DD5C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C8E5-D03A-422D-87C8-5BD070CBE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8911-E09A-483A-BD4F-FE0655CC9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0B2A-6ACD-4867-831B-60B910D3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53BB-08CB-4B3E-A460-7771F15FE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5916-927A-403B-98EF-CFE27B708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C44B-4E96-44CC-8BC4-30D32F8F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16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8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199CE5-E65E-433F-961A-B7F245563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28035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C000"/>
                </a:solidFill>
                <a:latin typeface="Segoe Print" pitchFamily="2" charset="0"/>
              </a:rPr>
              <a:t>Основные правила работы с педагогически запущенными детьми</a:t>
            </a:r>
            <a:r>
              <a:rPr lang="ru-RU" b="1" i="1" dirty="0" smtClean="0">
                <a:solidFill>
                  <a:srgbClr val="E0F29C"/>
                </a:solidFill>
                <a:latin typeface="Segoe Print" pitchFamily="2" charset="0"/>
              </a:rPr>
              <a:t/>
            </a:r>
            <a:br>
              <a:rPr lang="ru-RU" b="1" i="1" dirty="0" smtClean="0">
                <a:solidFill>
                  <a:srgbClr val="E0F29C"/>
                </a:solidFill>
                <a:latin typeface="Segoe Print" pitchFamily="2" charset="0"/>
              </a:rPr>
            </a:br>
            <a:endParaRPr lang="ru-RU" sz="2800" i="1" dirty="0" smtClean="0">
              <a:solidFill>
                <a:srgbClr val="FF9966"/>
              </a:solidFill>
              <a:latin typeface="Segoe Print" pitchFamily="2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3048000"/>
            <a:ext cx="4495800" cy="34290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u="sng" dirty="0" smtClean="0">
                <a:solidFill>
                  <a:srgbClr val="C00000"/>
                </a:solidFill>
              </a:rPr>
              <a:t>Презентацию выполнила: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u="sng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Социальный педагог Хмелевская Надежда Александровна</a:t>
            </a:r>
          </a:p>
        </p:txBody>
      </p:sp>
      <p:pic>
        <p:nvPicPr>
          <p:cNvPr id="4100" name="Picture 19" descr="15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40386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228600"/>
            <a:ext cx="4343400" cy="6324600"/>
          </a:xfrm>
          <a:ln w="57150">
            <a:solidFill>
              <a:srgbClr val="9933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ВТОРОЕ: требует от педагога и воспитателя по возможности </a:t>
            </a:r>
            <a:r>
              <a:rPr lang="ru-RU" sz="2800" u="sng" dirty="0" smtClean="0"/>
              <a:t>незаметно</a:t>
            </a:r>
            <a:r>
              <a:rPr lang="ru-RU" sz="2800" dirty="0" smtClean="0"/>
              <a:t> для подростка входить в круг его неформальных отношений, особенно когда есть необходимость применять к группе, в которую он входит, меры наказания или изолировать его от сверстников.</a:t>
            </a:r>
          </a:p>
        </p:txBody>
      </p:sp>
      <p:pic>
        <p:nvPicPr>
          <p:cNvPr id="12291" name="Picture 5" descr="9e22d10a962ca85b787f20e3f0a669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39624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1099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468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304800"/>
            <a:ext cx="3886200" cy="6324600"/>
          </a:xfrm>
          <a:ln w="57150">
            <a:solidFill>
              <a:srgbClr val="9933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500" smtClean="0"/>
              <a:t>ТРЕТЬЕ: заключается в том, что трудновоспитуемому учащемуся нужно </a:t>
            </a:r>
            <a:r>
              <a:rPr lang="ru-RU" sz="2500" u="sng" smtClean="0"/>
              <a:t>обеспечить реальную возможность</a:t>
            </a:r>
            <a:r>
              <a:rPr lang="ru-RU" sz="2500" smtClean="0"/>
              <a:t> занять достойное место </a:t>
            </a:r>
            <a:r>
              <a:rPr lang="ru-RU" sz="2500" u="sng" smtClean="0"/>
              <a:t>в коллективе.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500" u="sng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500" smtClean="0"/>
              <a:t>В учёбе, труде, спорте, эстетическом развитии нужно опираться на выигрышные стороны его личности.</a:t>
            </a:r>
          </a:p>
        </p:txBody>
      </p:sp>
      <p:pic>
        <p:nvPicPr>
          <p:cNvPr id="13315" name="Picture 4" descr="6_4_12870668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3434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1id7605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2672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228600"/>
            <a:ext cx="3657600" cy="6324600"/>
          </a:xfrm>
          <a:ln w="57150">
            <a:solidFill>
              <a:srgbClr val="9933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ЧЕТВЁРТОЕ: рекомендует воспитателю и педагогу </a:t>
            </a:r>
            <a:r>
              <a:rPr lang="ru-RU" sz="2800" u="sng" dirty="0" smtClean="0"/>
              <a:t>установить доверительные отношения</a:t>
            </a:r>
            <a:r>
              <a:rPr lang="ru-RU" sz="2800" dirty="0" smtClean="0"/>
              <a:t> между педагогическими детьми и учебным коллективом.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Одобрение окружающих – сильнейшее средство приобщения к общим интересам.</a:t>
            </a:r>
          </a:p>
        </p:txBody>
      </p:sp>
      <p:pic>
        <p:nvPicPr>
          <p:cNvPr id="14339" name="Picture 5" descr="266e76bebbf6b3d93e218a7b7262ad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4648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Laboratory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5720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28600"/>
            <a:ext cx="4495800" cy="6248400"/>
          </a:xfrm>
          <a:ln w="57150">
            <a:solidFill>
              <a:srgbClr val="9933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ПЯТОЕ: состоит в </a:t>
            </a:r>
            <a:r>
              <a:rPr lang="ru-RU" sz="2800" u="sng" smtClean="0"/>
              <a:t>преодолении предвзятого отношения</a:t>
            </a:r>
            <a:r>
              <a:rPr lang="ru-RU" sz="2800" smtClean="0"/>
              <a:t> к подростку со стороны общественности.</a:t>
            </a:r>
          </a:p>
          <a:p>
            <a:pPr eaLnBrk="1" hangingPunct="1">
              <a:defRPr/>
            </a:pPr>
            <a:r>
              <a:rPr lang="ru-RU" sz="2800" smtClean="0"/>
              <a:t>Психологический фон помогает преодолеть «агрессивную настороженность» среды к подростку, ставшему на путь исправления.</a:t>
            </a:r>
          </a:p>
        </p:txBody>
      </p:sp>
      <p:pic>
        <p:nvPicPr>
          <p:cNvPr id="15363" name="Picture 4" descr="954a352089692fc92bcf32f24e19b8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00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39624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28600"/>
            <a:ext cx="4495800" cy="6172200"/>
          </a:xfrm>
          <a:ln w="57150">
            <a:solidFill>
              <a:srgbClr val="9933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ШЕСТОЕ: дать возможность педагогически запущенному  ребёнку </a:t>
            </a:r>
            <a:r>
              <a:rPr lang="ru-RU" sz="2800" u="sng" smtClean="0"/>
              <a:t>самостоятельно шефствовать над младшим</a:t>
            </a:r>
            <a:r>
              <a:rPr lang="ru-RU" sz="2800" smtClean="0"/>
              <a:t> «товарищем по несчастью».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Ничто так не закрепляет навыки социального поведения, как собственные усилия по утверждению своих принципов и идеалов.</a:t>
            </a:r>
          </a:p>
        </p:txBody>
      </p:sp>
      <p:pic>
        <p:nvPicPr>
          <p:cNvPr id="16387" name="Picture 5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3810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28600"/>
            <a:ext cx="4343400" cy="6248400"/>
          </a:xfrm>
          <a:ln w="57150">
            <a:solidFill>
              <a:srgbClr val="9933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СЕДЬМОЕ: </a:t>
            </a:r>
            <a:r>
              <a:rPr lang="ru-RU" u="sng" smtClean="0"/>
              <a:t>знать состояние здоровья</a:t>
            </a:r>
            <a:r>
              <a:rPr lang="ru-RU" smtClean="0"/>
              <a:t> ребёнка, замечать признаки повышенной утомляемости, эмоциональной несдержанности, истощаемости внимания, свидетельствующие о наличии заболевания.</a:t>
            </a:r>
          </a:p>
        </p:txBody>
      </p:sp>
      <p:pic>
        <p:nvPicPr>
          <p:cNvPr id="17411" name="Picture 4" descr="101154612_49569_ner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tired-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7e17fc86f16ff89adde193bd97c384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Благодарю за внимание!</a:t>
            </a:r>
          </a:p>
        </p:txBody>
      </p:sp>
      <p:pic>
        <p:nvPicPr>
          <p:cNvPr id="18435" name="Picture 4" descr="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5175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EEC6A"/>
                </a:solidFill>
              </a:rPr>
              <a:t>Понятие и сущность педагогической запущенности</a:t>
            </a:r>
            <a:br>
              <a:rPr lang="ru-RU" sz="3200" dirty="0" smtClean="0">
                <a:solidFill>
                  <a:srgbClr val="FEEC6A"/>
                </a:solidFill>
              </a:rPr>
            </a:br>
            <a:r>
              <a:rPr lang="ru-RU" sz="3200" dirty="0" smtClean="0">
                <a:solidFill>
                  <a:srgbClr val="FEEC6A"/>
                </a:solidFill>
              </a:rPr>
              <a:t/>
            </a:r>
            <a:br>
              <a:rPr lang="ru-RU" sz="3200" dirty="0" smtClean="0">
                <a:solidFill>
                  <a:srgbClr val="FEEC6A"/>
                </a:solidFill>
              </a:rPr>
            </a:br>
            <a:endParaRPr lang="ru-RU" sz="3200" dirty="0" smtClean="0">
              <a:solidFill>
                <a:srgbClr val="FEEC6A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7350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Проблема педагогической запущенности достаточно хорошо изучена в педагогической науке. Существует много работ по данной проблеме. Но в научно-педагогической литературе нет однозначного толкования понятия «педагогическая запущенность».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Само понятие "педагогически запущенные" в современной теории и практике часто употребляется как синоним понятию "трудные" дети. Но на самом деле это не так. Понятие "педагогической запущенности" характеризует </a:t>
            </a:r>
            <a:r>
              <a:rPr lang="ru-RU" sz="2400" u="sng" dirty="0" smtClean="0">
                <a:solidFill>
                  <a:srgbClr val="FFC000"/>
                </a:solidFill>
              </a:rPr>
              <a:t>историю</a:t>
            </a:r>
            <a:r>
              <a:rPr lang="ru-RU" sz="2400" dirty="0" smtClean="0">
                <a:solidFill>
                  <a:srgbClr val="FFC000"/>
                </a:solidFill>
              </a:rPr>
              <a:t> воспитания ребенка, а "трудный" - говорит о </a:t>
            </a:r>
            <a:r>
              <a:rPr lang="ru-RU" sz="2400" u="sng" dirty="0" smtClean="0">
                <a:solidFill>
                  <a:srgbClr val="FFC000"/>
                </a:solidFill>
              </a:rPr>
              <a:t>результатах</a:t>
            </a:r>
            <a:r>
              <a:rPr lang="ru-RU" sz="2400" dirty="0" smtClean="0">
                <a:solidFill>
                  <a:srgbClr val="FFC000"/>
                </a:solidFill>
              </a:rPr>
              <a:t> такого воспитания. "Педагогически запущенный" рано или поздно становится "трудным".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5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EEC6A"/>
                </a:solidFill>
              </a:rPr>
              <a:t>Педагогическая запущенность включает в себя три компонента: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1447800"/>
          </a:xfrm>
          <a:ln w="57150">
            <a:solidFill>
              <a:srgbClr val="FFCC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Во-первых, отклонения от нормы в поведении и учебной деятельности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352800" y="3581400"/>
          <a:ext cx="4648200" cy="3098800"/>
        </p:xfrm>
        <a:graphic>
          <a:graphicData uri="http://schemas.openxmlformats.org/presentationml/2006/ole">
            <p:oleObj spid="_x0000_s1026" name="Диаграмма" r:id="rId3" imgW="6096075" imgH="4067089" progId="MSGraph.Chart.8">
              <p:embed followColorScheme="full"/>
            </p:oleObj>
          </a:graphicData>
        </a:graphic>
      </p:graphicFrame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4343400" y="3429000"/>
            <a:ext cx="4572000" cy="325278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(неумелость,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неуспешность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затрудненность), обусловленные тем, что индивидуальный опыт (житейские и другие навыки, знания и умения и их применение) этих детей неполноценны, искажены, противоречивы.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0" name="Picture 22" descr="bad_boys_zarech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38862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2209800"/>
          </a:xfrm>
          <a:ln w="57150">
            <a:solidFill>
              <a:srgbClr val="FFCC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900" dirty="0" smtClean="0">
                <a:solidFill>
                  <a:srgbClr val="FFC000"/>
                </a:solidFill>
              </a:rPr>
              <a:t>Во-вторых, отставание в развитии памяти, мышления, воображения, эмоционально-волевых, нравственных свойств, черт и качеств личности. 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819400" y="4876800"/>
            <a:ext cx="542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572000" y="2971800"/>
            <a:ext cx="4343400" cy="3252788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эти отставания наслаиваются некоторые возрастные особенности - обостренное самолюбие, неустойчивость настроения, быстрая утомляемость, конфликтность.</a:t>
            </a:r>
          </a:p>
          <a:p>
            <a:pPr algn="l">
              <a:spcBef>
                <a:spcPct val="50000"/>
              </a:spcBef>
              <a:defRPr/>
            </a:pPr>
            <a:endParaRPr lang="ru-RU" sz="2400" dirty="0"/>
          </a:p>
        </p:txBody>
      </p:sp>
      <p:pic>
        <p:nvPicPr>
          <p:cNvPr id="6149" name="Picture 6" descr="septe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41910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2590800"/>
          </a:xfrm>
          <a:ln w="57150">
            <a:solidFill>
              <a:srgbClr val="FFCC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900" dirty="0" smtClean="0">
                <a:solidFill>
                  <a:srgbClr val="00B0F0"/>
                </a:solidFill>
              </a:rPr>
              <a:t>В-третьих, отклонения искажения и противоречия в отношениях педагогически запущенных к себе и своим возможностям, сверстникам, учителям, родителям, окружающим явлениям.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648200" y="3124200"/>
            <a:ext cx="4267200" cy="316388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это значительно затрудняет и искажает их учебную деятельность и поведение. Не случайно учителя определяют педагогическую запущенность как неподготовленность к школе, неразвитость, невоспитанность.</a:t>
            </a:r>
          </a:p>
        </p:txBody>
      </p:sp>
      <p:pic>
        <p:nvPicPr>
          <p:cNvPr id="7172" name="Picture 7" descr="3RIA-614217-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smtClean="0">
                <a:solidFill>
                  <a:srgbClr val="FEEC6A"/>
                </a:solidFill>
              </a:rPr>
              <a:t>Можно обозначить факторы и обстоятельства, обусловливающие педагогическую запущенность.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3200400"/>
          </a:xfrm>
          <a:ln w="57150">
            <a:solidFill>
              <a:srgbClr val="FEEC6A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/>
              <a:t>Общеизвестно, что решающее влияние на психическое развитие ребенка, его последующее поведение, отношения, общение с окружающими оказывает психологический микроклимат семьи. Там, где нет взаимной любви, доверия, привязанности, дружбы между родителями и детьми, дети растут тревожными, раздражительными, непослушными, дисгармоничными, жесткими и замкнутыми, несмотря на внешнюю тишину и порядок в семье. Социальная позиция родителей, социальная обстановка в семье. Примером в данном случае может служить преимущество материальных благ над духовными, деловой занятости родителей над воспитанием и общением с ребенком. </a:t>
            </a:r>
          </a:p>
        </p:txBody>
      </p:sp>
      <p:pic>
        <p:nvPicPr>
          <p:cNvPr id="8196" name="Picture 6" descr="635223052015869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403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1f03cd93-0b37-46a2-b9b7-80e2cbfbed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5720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304800"/>
            <a:ext cx="4114800" cy="6096000"/>
          </a:xfrm>
          <a:ln w="57150">
            <a:solidFill>
              <a:srgbClr val="FEEC6A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/>
              <a:t>Второй фактор, влияющий на развитие педагогической запущенности особенности взаимоотношений с учителями, который предъявляет требования по отношению запущенному ребенку в связи с их невыполнением, стыдит его перед всем классом, «засыпает» «двойками», ученик еще больше замыкается в себе, а его протест приобретает демонстративный характер. </a:t>
            </a:r>
          </a:p>
        </p:txBody>
      </p:sp>
      <p:pic>
        <p:nvPicPr>
          <p:cNvPr id="9219" name="Picture 5" descr="7712be5aa512aa59dd0b1e48968d2a49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304800"/>
            <a:ext cx="4572000" cy="6248400"/>
          </a:xfrm>
          <a:ln w="57150">
            <a:solidFill>
              <a:srgbClr val="FEEC6A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smtClean="0"/>
              <a:t>Следующий фактор обусловлен предыдущими. Отношение учителя к педагогически запущенному ученику порождает неблагополучное положение его в классном коллективе. Постоянные конфликты с учителями, разрыв дружеских отношений с одноклассниками создают душевную пустоту и сознание; своего одиночества, заброшенности, которые побуждают педагогически запущенного пропускать занятия, искать поддержки, утешения и самоутверждения в асоциальных «дворовых» группировках. </a:t>
            </a:r>
          </a:p>
        </p:txBody>
      </p:sp>
      <p:pic>
        <p:nvPicPr>
          <p:cNvPr id="10243" name="Picture 4" descr="38624_html_m1529e3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2509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810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900" smtClean="0">
                <a:solidFill>
                  <a:srgbClr val="FEEC6A"/>
                </a:solidFill>
              </a:rPr>
              <a:t>Существует несколько правил работы с педагогически запущенными детьми: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143000"/>
            <a:ext cx="4191000" cy="5486400"/>
          </a:xfrm>
          <a:ln w="57150">
            <a:solidFill>
              <a:srgbClr val="9933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ПЕРВОЕ: состоит в том, что подростка нужно </a:t>
            </a:r>
            <a:r>
              <a:rPr lang="ru-RU" sz="2400" u="sng" smtClean="0"/>
              <a:t>побуждать высказывать</a:t>
            </a:r>
            <a:r>
              <a:rPr lang="ru-RU" sz="2400" smtClean="0"/>
              <a:t> своё мнение. Ему нужно дать возможность </a:t>
            </a:r>
            <a:r>
              <a:rPr lang="ru-RU" sz="2400" u="sng" smtClean="0"/>
              <a:t>быть выслушанным,</a:t>
            </a:r>
            <a:r>
              <a:rPr lang="ru-RU" sz="2400" smtClean="0"/>
              <a:t> предоставить право до конца изложить свои взгляды на жизнь, пусть даже они будут не совсем верными или совсем неверными.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Развенчивать ошибочные взгляды нужно постепенно, исподволь подводя ребёнка к пересмотру своих мнений.</a:t>
            </a:r>
          </a:p>
        </p:txBody>
      </p:sp>
      <p:pic>
        <p:nvPicPr>
          <p:cNvPr id="11268" name="Picture 5" descr="10389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453</TotalTime>
  <Words>672</Words>
  <Application>Microsoft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Wingdings</vt:lpstr>
      <vt:lpstr>Calibri</vt:lpstr>
      <vt:lpstr>Segoe Print</vt:lpstr>
      <vt:lpstr>Точки</vt:lpstr>
      <vt:lpstr>Диаграмма Microsoft Graph</vt:lpstr>
      <vt:lpstr>Основные правила работы с педагогически запущенными детьми </vt:lpstr>
      <vt:lpstr>Понятие и сущность педагогической запущенности  </vt:lpstr>
      <vt:lpstr>Педагогическая запущенность включает в себя три компонента:</vt:lpstr>
      <vt:lpstr>Слайд 4</vt:lpstr>
      <vt:lpstr>Слайд 5</vt:lpstr>
      <vt:lpstr>Можно обозначить факторы и обстоятельства, обусловливающие педагогическую запущенность.</vt:lpstr>
      <vt:lpstr>Слайд 7</vt:lpstr>
      <vt:lpstr>Слайд 8</vt:lpstr>
      <vt:lpstr>Существует несколько правил работы с педагогически запущенными детьми:</vt:lpstr>
      <vt:lpstr>Слайд 10</vt:lpstr>
      <vt:lpstr>Слайд 11</vt:lpstr>
      <vt:lpstr>Слайд 12</vt:lpstr>
      <vt:lpstr>Слайд 13</vt:lpstr>
      <vt:lpstr>Слайд 14</vt:lpstr>
      <vt:lpstr>Слайд 15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Emachines</dc:creator>
  <cp:lastModifiedBy>admin</cp:lastModifiedBy>
  <cp:revision>15</cp:revision>
  <cp:lastPrinted>1601-01-01T00:00:00Z</cp:lastPrinted>
  <dcterms:created xsi:type="dcterms:W3CDTF">2016-05-12T07:14:32Z</dcterms:created>
  <dcterms:modified xsi:type="dcterms:W3CDTF">2017-09-25T18:17:31Z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