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6" r:id="rId14"/>
    <p:sldId id="289" r:id="rId15"/>
    <p:sldId id="287" r:id="rId16"/>
    <p:sldId id="288" r:id="rId17"/>
    <p:sldId id="279" r:id="rId18"/>
    <p:sldId id="280" r:id="rId19"/>
    <p:sldId id="277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1330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4F3FD-3CFB-4E18-90CE-888A2D506763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5061B17-A935-4879-B7F1-07A48829F439}">
      <dgm:prSet/>
      <dgm:spPr/>
      <dgm:t>
        <a:bodyPr/>
        <a:lstStyle/>
        <a:p>
          <a:pPr rtl="0"/>
          <a:r>
            <a:rPr lang="ru-RU" b="1" i="1" dirty="0" smtClean="0"/>
            <a:t>Спасибо за внимание!</a:t>
          </a:r>
          <a:endParaRPr lang="ru-RU" dirty="0"/>
        </a:p>
      </dgm:t>
    </dgm:pt>
    <dgm:pt modelId="{52312C99-3F84-49BC-9A75-8E09131BB178}" type="parTrans" cxnId="{F3D65405-8E77-48D8-BFDE-A4B7FA633D6F}">
      <dgm:prSet/>
      <dgm:spPr/>
      <dgm:t>
        <a:bodyPr/>
        <a:lstStyle/>
        <a:p>
          <a:endParaRPr lang="ru-RU"/>
        </a:p>
      </dgm:t>
    </dgm:pt>
    <dgm:pt modelId="{BA1D4CE8-A811-4896-A949-5EE14A0094EF}" type="sibTrans" cxnId="{F3D65405-8E77-48D8-BFDE-A4B7FA633D6F}">
      <dgm:prSet/>
      <dgm:spPr/>
      <dgm:t>
        <a:bodyPr/>
        <a:lstStyle/>
        <a:p>
          <a:endParaRPr lang="ru-RU"/>
        </a:p>
      </dgm:t>
    </dgm:pt>
    <dgm:pt modelId="{0FDC6854-EA15-4F1F-8EA2-B1490489FD86}" type="pres">
      <dgm:prSet presAssocID="{EC94F3FD-3CFB-4E18-90CE-888A2D5067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64498A-3F04-470C-8801-913447E15327}" type="pres">
      <dgm:prSet presAssocID="{75061B17-A935-4879-B7F1-07A48829F439}" presName="parentText" presStyleLbl="node1" presStyleIdx="0" presStyleCnt="1" custAng="0" custLinFactNeighborY="1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C0A16F-9C54-401C-8403-BFEA570FCA6A}" type="presOf" srcId="{EC94F3FD-3CFB-4E18-90CE-888A2D506763}" destId="{0FDC6854-EA15-4F1F-8EA2-B1490489FD86}" srcOrd="0" destOrd="0" presId="urn:microsoft.com/office/officeart/2005/8/layout/vList2"/>
    <dgm:cxn modelId="{F3D65405-8E77-48D8-BFDE-A4B7FA633D6F}" srcId="{EC94F3FD-3CFB-4E18-90CE-888A2D506763}" destId="{75061B17-A935-4879-B7F1-07A48829F439}" srcOrd="0" destOrd="0" parTransId="{52312C99-3F84-49BC-9A75-8E09131BB178}" sibTransId="{BA1D4CE8-A811-4896-A949-5EE14A0094EF}"/>
    <dgm:cxn modelId="{8140E0D9-6A52-4ED5-B28D-9E925CE5CC01}" type="presOf" srcId="{75061B17-A935-4879-B7F1-07A48829F439}" destId="{BF64498A-3F04-470C-8801-913447E15327}" srcOrd="0" destOrd="0" presId="urn:microsoft.com/office/officeart/2005/8/layout/vList2"/>
    <dgm:cxn modelId="{C274D6EE-A473-477D-B904-518EB0C5E5CE}" type="presParOf" srcId="{0FDC6854-EA15-4F1F-8EA2-B1490489FD86}" destId="{BF64498A-3F04-470C-8801-913447E153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4498A-3F04-470C-8801-913447E15327}">
      <dsp:nvSpPr>
        <dsp:cNvPr id="0" name=""/>
        <dsp:cNvSpPr/>
      </dsp:nvSpPr>
      <dsp:spPr>
        <a:xfrm>
          <a:off x="0" y="941"/>
          <a:ext cx="10067382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i="1" kern="1200" dirty="0" smtClean="0"/>
            <a:t>Спасибо за внимание!</a:t>
          </a:r>
          <a:endParaRPr lang="ru-RU" sz="5800" kern="1200" dirty="0"/>
        </a:p>
      </dsp:txBody>
      <dsp:txXfrm>
        <a:off x="67909" y="68850"/>
        <a:ext cx="9931564" cy="125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1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8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681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6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8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4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28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0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94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8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6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5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5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5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1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2F47BC-7D4C-41FB-B005-740350664611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157F0-DFCE-4AD1-835A-493926A82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58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aupam.narod.ru/pages/biblioteka/rebenok_s_cerebralnym_paralichom_pomosh_uhod_razvitie/images/page_18_i_22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712" y="218942"/>
            <a:ext cx="8825658" cy="1931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мотивации самообслуживанию детей дошкольного возраста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05351" y="4327300"/>
            <a:ext cx="4559121" cy="930499"/>
          </a:xfrm>
        </p:spPr>
        <p:txBody>
          <a:bodyPr>
            <a:normAutofit/>
          </a:bodyPr>
          <a:lstStyle/>
          <a:p>
            <a:pPr algn="r"/>
            <a:r>
              <a:rPr lang="ru-RU" sz="160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  <a:endParaRPr lang="ru-RU" sz="16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НОСИКОВА НАДЕЖДА СЕРГЕЕВНА</a:t>
            </a:r>
            <a:endParaRPr lang="ru-RU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698"/>
            <a:ext cx="4478477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49" y="3502637"/>
            <a:ext cx="4474019" cy="33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56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251" y="304169"/>
            <a:ext cx="109868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00075" algn="l"/>
              </a:tabLst>
            </a:pPr>
            <a:r>
              <a:rPr lang="ru-RU" sz="2400" dirty="0">
                <a:solidFill>
                  <a:schemeClr val="accent3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Правила поведения детей за столом</a:t>
            </a:r>
            <a:endParaRPr lang="ru-RU" sz="2400" dirty="0" smtClean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Научите малыша сидеть за столом с прямой спиной, не надо опираться локтями о стол, или расставлять их слишком широко, мешая соседу.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Подносить ко рту наполненною ложку с едой нужно аккуратно, не проливая содержимое боковой частью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Еду не разбрасывать, не кушать с открытым ртом, после еды складывать ложку или вилку на свою тарелку.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 научить ребенка пользоваться салфеткой.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Научите ребёнка кушать медленно, чтобы он пищу пережёвывал с достаточной тщательностью.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Нельзя позволять играться со столовыми приборами и посудой, смеяться, кричать, за столом, поднимать еду с пола.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Желательно, чтобы еда, положенная на тарелку, была съедена ребенком без остатка. Поэтому очень важно правильно рассчитать размер порции. Слишком большая порция вредна для ребенка, его организму сложнее справиться с нагрузкой, а после слишком маленькой порции ребенок очень скоро проголодается.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приёма пищи не надо включать телевизор, не отвлекайте ребёнка, он должен кушать в тишине.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ссорьтесь за столом, это может, ухудшить процесс приёма пищи, снизить аппетит.</a:t>
            </a:r>
            <a:r>
              <a:rPr lang="ru-RU" sz="2000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0956" y="99397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при формировании 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самообслуживания у маленьких детей 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чтение художественной литературы: (</a:t>
            </a:r>
            <a:r>
              <a:rPr lang="ru-RU" sz="20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20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Федорино</a:t>
            </a:r>
            <a:r>
              <a:rPr lang="ru-RU" sz="20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горе»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хорошо и что такое плохо»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после прочтения обязательно обсудить с ребёнком действия литературных героев – как нужно поступать, как себя вести и т. п.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" y="873457"/>
            <a:ext cx="3038901" cy="5036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74" y="3357349"/>
            <a:ext cx="5095164" cy="35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572" y="135678"/>
            <a:ext cx="108590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Приучая ребенка к </a:t>
            </a:r>
            <a:r>
              <a:rPr lang="ru-RU" sz="3200" b="1" i="0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важно быть последовательным и спокойным. Скорость формирования </a:t>
            </a:r>
            <a:r>
              <a:rPr lang="ru-RU" sz="3200" b="1" i="0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самообслуживания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зависит от индивидуальных особенностей, от скорости запоминания, от семейного отношения к чистоте и опрятности, так как именно пример родителей является для малыша основным. </a:t>
            </a:r>
          </a:p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силах при поддержке родителей позволят вашему ребенку освоить все необходимые </a:t>
            </a:r>
            <a:r>
              <a:rPr lang="ru-RU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каждый раз хвалить малыша за любую попытку к </a:t>
            </a:r>
            <a:r>
              <a:rPr lang="ru-RU" sz="3200" b="1" i="0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lang="ru-RU" sz="3200" b="0" i="0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Любая похвала положительно влияет на достижение хорошего результата!</a:t>
            </a:r>
            <a:endParaRPr lang="ru-RU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умываемся и чистим зубки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27858"/>
            <a:ext cx="5830624" cy="43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29" y="1276350"/>
            <a:ext cx="61341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02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261" y="557493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Мы умываемся и чистим зубки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39801"/>
            <a:ext cx="5908676" cy="443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54" y="1180109"/>
            <a:ext cx="6033821" cy="452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8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00343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Готовимся ко сну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40631"/>
            <a:ext cx="6067425" cy="455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51670"/>
            <a:ext cx="5760775" cy="432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84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Готовимся ко сну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49" y="1924050"/>
            <a:ext cx="5367602" cy="40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3768"/>
            <a:ext cx="5392738" cy="404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16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457450"/>
            <a:ext cx="5740401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28" y="1543050"/>
            <a:ext cx="60706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50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Одеваемся на прогулку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64" y="1559916"/>
            <a:ext cx="5705212" cy="42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4" y="2470548"/>
            <a:ext cx="5702565" cy="427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90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в столовой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" y="1770658"/>
            <a:ext cx="6084624" cy="456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130103"/>
            <a:ext cx="5800725" cy="435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27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1825" y="1443841"/>
            <a:ext cx="106894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воспитании у 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самостоятельности в самообслуживании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нужно обязательно учитывать их 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из воспитательных приёмов является побуждение, направляющее указание, а не порицание и осуждение. Ведь ребенок ещё только учится и всё то, что он как будто умеет делать, ещё освоено недостаточно. Если он ест не аккуратно, не правильно держит ложку, то лучше, не фиксируя его внимание на не правильном, </a:t>
            </a:r>
            <a:r>
              <a:rPr lang="ru-RU" sz="2400" b="0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«Ешь аккуратней, вот так надо держать ложку»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т. п.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нужно набраться терпения, ведь в спешке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сами готовы сделать за малыша то, что у него не получается – ведь так быстрее и аккуратнее.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3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45535466"/>
              </p:ext>
            </p:extLst>
          </p:nvPr>
        </p:nvGraphicFramePr>
        <p:xfrm>
          <a:off x="646111" y="2033516"/>
          <a:ext cx="10067382" cy="139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18161" y="1610436"/>
            <a:ext cx="45719" cy="114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6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917" y="463552"/>
            <a:ext cx="844077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Действуя 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ребёнок учится не бояться ошибок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1133341"/>
            <a:ext cx="6231228" cy="33227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6822" y="5114940"/>
            <a:ext cx="10380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деятельность маленьких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– игра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Элементы игры должны включаться во все виды взаимодействия взрослых с детьми, а сама игра стать основной формой организации разных видов детской деятельности.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7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41668"/>
            <a:ext cx="9404723" cy="850005"/>
          </a:xfrm>
        </p:spPr>
        <p:txBody>
          <a:bodyPr/>
          <a:lstStyle/>
          <a:p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вызвать у малыша желание умываться, и сделать этот процесс лёгким и приятным, нужно использовать различные стишки,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песенки.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818866"/>
            <a:ext cx="10467833" cy="6039134"/>
          </a:xfrm>
        </p:spPr>
      </p:pic>
    </p:spTree>
    <p:extLst>
      <p:ext uri="{BB962C8B-B14F-4D97-AF65-F5344CB8AC3E}">
        <p14:creationId xmlns:p14="http://schemas.microsoft.com/office/powerpoint/2010/main" val="11536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146" y="158258"/>
            <a:ext cx="85129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когда малыш проснется, то сообщите ему, что его ждут удивительные приключения с водой. Включите в ванной кран и скажите, что из него льется волшебная вода. Если ею умыться, то он станет смелым и сильным. Но для этого еще нужно волшебное заклинание:</a:t>
            </a:r>
          </a:p>
          <a:p>
            <a:pPr algn="ctr"/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Водичка-водичка,</a:t>
            </a:r>
            <a:b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Умой мое личико.</a:t>
            </a:r>
            <a:b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глазки блестели,</a:t>
            </a:r>
            <a:b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щечки краснели,</a:t>
            </a:r>
            <a:b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смеялся роток</a:t>
            </a:r>
            <a:b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кусался зубок.</a:t>
            </a:r>
          </a:p>
          <a:p>
            <a:pPr algn="ctr"/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0919" y="5337048"/>
            <a:ext cx="9311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малышу о свойствах воды. Скажите, что она не только смывает грязь, но и придает бодрости, снимает усталость, вливает свежие силы.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помощью дидактической игры с куклой можно закрепить знания ребёнка о последовательности одевания и раздевания.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269243"/>
            <a:ext cx="10044752" cy="5459104"/>
          </a:xfrm>
        </p:spPr>
      </p:pic>
    </p:spTree>
    <p:extLst>
      <p:ext uri="{BB962C8B-B14F-4D97-AF65-F5344CB8AC3E}">
        <p14:creationId xmlns:p14="http://schemas.microsoft.com/office/powerpoint/2010/main" val="38962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034" y="391560"/>
            <a:ext cx="1114022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все детали гардероба вместе с ребенком.</a:t>
            </a:r>
          </a:p>
          <a:p>
            <a:pPr fontAlgn="base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у носка пяточка, где швы на колготках, где лицевая сторона, где изнанка, где перед и спинка. Объясните, как положить перед собой вещь, чтобы правильно ее надеть.</a:t>
            </a:r>
            <a:r>
              <a:rPr lang="ru-RU" sz="2000" b="0" i="0" dirty="0" smtClean="0">
                <a:solidFill>
                  <a:srgbClr val="555555"/>
                </a:solidFill>
                <a:effectLst/>
                <a:latin typeface="PT Sans"/>
              </a:rPr>
              <a:t>.</a:t>
            </a:r>
          </a:p>
          <a:p>
            <a:pPr fontAlgn="base"/>
            <a:endParaRPr lang="ru-RU" sz="20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i="1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Превратите одевание в увлекательную игру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так, штанины могут стать туннелями для ножек-паровозиков;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устройте соревнование на скорость, кто быстрее оденется, получит приз! Разумеется, дайте выиграть ребенку;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притворитесь, что забыли, как правильно одеваться. Надевайте колготки на голову, а носки на уши;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ручки и ножки говорят кукольными голосами: «Я замерз, где мой домик?» или «Я боюсь, спрячьте меня!»;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положительную мотивацию, ребенок мигом оденется.</a:t>
            </a:r>
          </a:p>
          <a:p>
            <a:pPr algn="ctr" fontAlgn="base"/>
            <a:r>
              <a:rPr lang="ru-RU" sz="2400" b="0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обучайте, играя;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покупайте удобную просторную одежду без сложных застежек, отдавайте предпочтение липучкам;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 ту одежду, которая нравится ребенку;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смейтесь над ребенком и его ошибками;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начинайте сборы заранее, чтобы не бояться опоздать и не раздражаться;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делайте за ребенка то, что он может сделать сам;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помогайте тогда, когда это действительно необходимо.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0" i="0" dirty="0" smtClean="0">
              <a:solidFill>
                <a:srgbClr val="555555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707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071" y="141668"/>
            <a:ext cx="9404723" cy="965915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пользоваться ложкой и вилкой нужно прививать ребенку постепенно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систематически.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Начинать нужно с обучения пользованию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ложкой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конечно в игровой форме.</a:t>
            </a:r>
            <a:endParaRPr lang="ru-RU" sz="20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052638"/>
            <a:ext cx="5594349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0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067" y="318547"/>
            <a:ext cx="974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715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Вначале дети обычно держат ложку в кулаке. </a:t>
            </a:r>
          </a:p>
        </p:txBody>
      </p:sp>
      <p:pic>
        <p:nvPicPr>
          <p:cNvPr id="1026" name="Picture 2" descr="http://aupam.narod.ru/pages/biblioteka/rebenok_s_cerebralnym_paralichom_pomosh_uhod_razvitie/images/page_18_i_22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4" y="140736"/>
            <a:ext cx="1573213" cy="116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4" y="1487996"/>
            <a:ext cx="15732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8067" y="14879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потом лучше постепенно приучать малыша </a:t>
            </a:r>
            <a:r>
              <a:rPr lang="ru-RU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держать ложку правильно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чуть пониже широкой части ручки тремя пальцами - большим, указательным и средним.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28208" y="3683582"/>
            <a:ext cx="2325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</TotalTime>
  <Words>610</Words>
  <Application>Microsoft Office PowerPoint</Application>
  <PresentationFormat>Произвольный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Развитие мотивации самообслуживанию детей дошкольного возраста</vt:lpstr>
      <vt:lpstr>Презентация PowerPoint</vt:lpstr>
      <vt:lpstr>Презентация PowerPoint</vt:lpstr>
      <vt:lpstr> Чтобы вызвать у малыша желание умываться, и сделать этот процесс лёгким и приятным, нужно использовать различные стишки, потешки, песенки.  </vt:lpstr>
      <vt:lpstr>Презентация PowerPoint</vt:lpstr>
      <vt:lpstr>С помощью дидактической игры с куклой можно закрепить знания ребёнка о последовательности одевания и раздевания.</vt:lpstr>
      <vt:lpstr>Презентация PowerPoint</vt:lpstr>
      <vt:lpstr>Умение пользоваться ложкой и вилкой нужно прививать ребенку постепенно и систематически. Начинать нужно с обучения пользованию ложкой и конечно в игровой форме.</vt:lpstr>
      <vt:lpstr>Презентация PowerPoint</vt:lpstr>
      <vt:lpstr>Презентация PowerPoint</vt:lpstr>
      <vt:lpstr>Презентация PowerPoint</vt:lpstr>
      <vt:lpstr>Презентация PowerPoint</vt:lpstr>
      <vt:lpstr>Мы умываемся и чистим зубки</vt:lpstr>
      <vt:lpstr>Мы умываемся и чистим зубки</vt:lpstr>
      <vt:lpstr>Готовимся ко сну</vt:lpstr>
      <vt:lpstr>Готовимся ко сну</vt:lpstr>
      <vt:lpstr>Презентация PowerPoint</vt:lpstr>
      <vt:lpstr>Одеваемся на прогулку</vt:lpstr>
      <vt:lpstr>Мы в столовой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самообслуживания у детей младшего дошкольного возраста</dc:title>
  <dc:creator>Лариса</dc:creator>
  <cp:lastModifiedBy>Admin</cp:lastModifiedBy>
  <cp:revision>31</cp:revision>
  <dcterms:created xsi:type="dcterms:W3CDTF">2017-01-29T09:42:10Z</dcterms:created>
  <dcterms:modified xsi:type="dcterms:W3CDTF">2017-10-09T07:03:51Z</dcterms:modified>
</cp:coreProperties>
</file>